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83" r:id="rId2"/>
    <p:sldId id="284" r:id="rId3"/>
    <p:sldId id="285" r:id="rId4"/>
    <p:sldId id="260" r:id="rId5"/>
    <p:sldId id="305" r:id="rId6"/>
    <p:sldId id="301" r:id="rId7"/>
    <p:sldId id="290" r:id="rId8"/>
    <p:sldId id="291" r:id="rId9"/>
    <p:sldId id="292" r:id="rId10"/>
    <p:sldId id="286" r:id="rId11"/>
    <p:sldId id="258" r:id="rId12"/>
    <p:sldId id="289" r:id="rId13"/>
    <p:sldId id="293" r:id="rId14"/>
    <p:sldId id="287" r:id="rId15"/>
    <p:sldId id="259" r:id="rId16"/>
    <p:sldId id="302" r:id="rId17"/>
    <p:sldId id="257" r:id="rId18"/>
    <p:sldId id="303" r:id="rId19"/>
    <p:sldId id="261" r:id="rId20"/>
    <p:sldId id="262" r:id="rId21"/>
    <p:sldId id="304" r:id="rId22"/>
    <p:sldId id="296" r:id="rId23"/>
    <p:sldId id="297" r:id="rId24"/>
    <p:sldId id="298" r:id="rId25"/>
    <p:sldId id="299" r:id="rId26"/>
    <p:sldId id="300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6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51F6-7153-419C-B511-AB9CFD5C478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4D8CA-56D9-4F94-9BED-75A2FFF58BB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4AF-7E5C-41E1-833D-F578E7728FA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228600"/>
            <a:ext cx="8543925" cy="5870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70ECB36B-3C5D-4CD9-82C0-98141D1652F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0D84-3B90-41D1-AF78-6690073368E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EC4E9-00F4-4F27-B0EC-FB84B724CFE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0A4E-BAFB-41CA-AEBE-FD515859631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A88B-37EE-4DE8-84C5-E3A7DB10252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79E8-7107-40EC-87A8-86032A338A7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C793-B052-44B4-A6C2-C4B01DC1C35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2224B-8936-4184-9598-035CE7A8B3C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4E567-903A-48AC-B681-9D08BB9FB8C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5889B-419B-4299-8C0E-977865F1BBE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ransition spd="med">
    <p:wipe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14400" y="21336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zh-CN" altLang="en-US" sz="5400" b="1" dirty="0" smtClean="0">
                <a:latin typeface="隶书" pitchFamily="49" charset="-122"/>
                <a:ea typeface="隶书" pitchFamily="49" charset="-122"/>
              </a:rPr>
              <a:t>任务</a:t>
            </a:r>
            <a:r>
              <a:rPr lang="en-US" altLang="zh-CN" sz="5400" b="1" dirty="0" smtClean="0">
                <a:latin typeface="隶书" pitchFamily="49" charset="-122"/>
                <a:ea typeface="隶书" pitchFamily="49" charset="-122"/>
              </a:rPr>
              <a:t>2 </a:t>
            </a:r>
            <a:r>
              <a:rPr lang="zh-CN" altLang="en-US" sz="5400" b="1" dirty="0" smtClean="0">
                <a:latin typeface="隶书" pitchFamily="49" charset="-122"/>
                <a:ea typeface="隶书" pitchFamily="49" charset="-122"/>
              </a:rPr>
              <a:t>鸭</a:t>
            </a:r>
            <a:r>
              <a:rPr lang="zh-CN" altLang="en-US" sz="5400" b="1" dirty="0" smtClean="0">
                <a:latin typeface="隶书" pitchFamily="49" charset="-122"/>
                <a:ea typeface="隶书" pitchFamily="49" charset="-122"/>
              </a:rPr>
              <a:t>的品种类型及识别</a:t>
            </a:r>
            <a:endParaRPr lang="zh-CN" altLang="en-US" sz="5400" b="1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4419600" cy="715962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一、 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鸭的品种类型</a:t>
            </a:r>
          </a:p>
        </p:txBody>
      </p:sp>
      <p:sp>
        <p:nvSpPr>
          <p:cNvPr id="655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marL="0" indent="0">
              <a:lnSpc>
                <a:spcPts val="4300"/>
              </a:lnSpc>
              <a:buNone/>
            </a:pPr>
            <a:r>
              <a:rPr lang="en-US" altLang="zh-CN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蛋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用型</a:t>
            </a:r>
          </a:p>
          <a:p>
            <a:pPr>
              <a:lnSpc>
                <a:spcPts val="4300"/>
              </a:lnSpc>
              <a:buFont typeface="Wingdings 2" pitchFamily="18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外貌特征：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体型较小，体狭长，颈细长，脚细，后躯发达，肌肉结实</a:t>
            </a:r>
          </a:p>
          <a:p>
            <a:pPr>
              <a:lnSpc>
                <a:spcPts val="4300"/>
              </a:lnSpc>
              <a:buFont typeface="Wingdings 2" pitchFamily="18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生长特点：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成熟早、产蛋多、耗料少、适应性强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914400" y="304800"/>
            <a:ext cx="2286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浙江</a:t>
            </a:r>
            <a:r>
              <a:rPr lang="zh-CN" altLang="en-US" sz="3200" b="1"/>
              <a:t>绍兴鸭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198257" y="5558652"/>
            <a:ext cx="48006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 smtClean="0"/>
              <a:t>结构</a:t>
            </a:r>
            <a:r>
              <a:rPr lang="zh-CN" altLang="en-US" sz="2800" b="1" dirty="0"/>
              <a:t>匀称、紧凑、结实</a:t>
            </a:r>
            <a:r>
              <a:rPr lang="zh-CN" altLang="en-US" sz="2800" b="1" dirty="0" smtClean="0"/>
              <a:t>，</a:t>
            </a:r>
            <a:r>
              <a:rPr lang="zh-CN" altLang="en-US" sz="2800" b="1" dirty="0"/>
              <a:t>是</a:t>
            </a:r>
            <a:r>
              <a:rPr lang="zh-CN" altLang="en-US" sz="2800" b="1" dirty="0" smtClean="0"/>
              <a:t>理想</a:t>
            </a:r>
            <a:r>
              <a:rPr lang="zh-CN" altLang="en-US" sz="2800" b="1" dirty="0"/>
              <a:t>的</a:t>
            </a:r>
            <a:r>
              <a:rPr lang="zh-CN" altLang="en-US" sz="2800" b="1" dirty="0">
                <a:solidFill>
                  <a:srgbClr val="FF0000"/>
                </a:solidFill>
              </a:rPr>
              <a:t>蛋用</a:t>
            </a:r>
            <a:r>
              <a:rPr lang="zh-CN" altLang="en-US" sz="2800" b="1" dirty="0"/>
              <a:t>鸭体 。</a:t>
            </a:r>
          </a:p>
        </p:txBody>
      </p:sp>
      <p:pic>
        <p:nvPicPr>
          <p:cNvPr id="35847" name="Picture 7" descr="2011032101371762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990600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5849" name="Picture 9" descr="201110180809306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886200"/>
            <a:ext cx="4038600" cy="2689225"/>
          </a:xfrm>
          <a:prstGeom prst="rect">
            <a:avLst/>
          </a:prstGeom>
          <a:noFill/>
        </p:spPr>
      </p:pic>
      <p:pic>
        <p:nvPicPr>
          <p:cNvPr id="16386" name="Picture 2" descr="http://www.agridata.gov.cn/bjdrc_web/ModuleFile/338/picture/6/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228600"/>
            <a:ext cx="4114800" cy="53300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762000" y="228600"/>
            <a:ext cx="297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福建</a:t>
            </a:r>
            <a:r>
              <a:rPr lang="zh-CN" altLang="en-US" sz="3200" b="1"/>
              <a:t>金定鸭 </a:t>
            </a: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152400" y="5105400"/>
            <a:ext cx="8610600" cy="129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公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鸭头部深绿（绿头鸭），胸腰背棕褐色，腹灰色，尾黑色；母鸭羽麻褐色，体型长方形。</a:t>
            </a:r>
          </a:p>
        </p:txBody>
      </p:sp>
      <p:pic>
        <p:nvPicPr>
          <p:cNvPr id="68619" name="Picture 11" descr="gy_j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6688"/>
            <a:ext cx="3962400" cy="2767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621" name="Picture 13" descr="b2011102114395908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338" y="1143000"/>
            <a:ext cx="4665262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623" name="Picture 15" descr="13081519512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36220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304800"/>
            <a:ext cx="8540750" cy="65532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zh-CN" sz="2000" b="1"/>
              <a:t>         </a:t>
            </a:r>
            <a:r>
              <a:rPr lang="zh-CN" altLang="en-US" sz="2000" b="1"/>
              <a:t>英国</a:t>
            </a:r>
            <a:r>
              <a:rPr lang="zh-CN" altLang="en-US" b="1"/>
              <a:t>康贝尔鸭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609600" y="5257800"/>
            <a:ext cx="8153400" cy="115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 smtClean="0"/>
              <a:t>体型</a:t>
            </a:r>
            <a:r>
              <a:rPr lang="zh-CN" altLang="en-US" sz="2800" b="1" dirty="0"/>
              <a:t>中等，羽毛黄褐色，颈细长，背宽腹阔，喙青蓝色脚褐色。</a:t>
            </a:r>
          </a:p>
        </p:txBody>
      </p:sp>
      <p:pic>
        <p:nvPicPr>
          <p:cNvPr id="73736" name="Picture 8" descr="201112310512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838200"/>
            <a:ext cx="5591175" cy="4143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3738" name="Picture 10" descr="20111231051142"/>
          <p:cNvPicPr>
            <a:picLocks noChangeAspect="1" noChangeArrowheads="1"/>
          </p:cNvPicPr>
          <p:nvPr/>
        </p:nvPicPr>
        <p:blipFill>
          <a:blip r:embed="rId3" cstate="print"/>
          <a:srcRect l="7536" t="5173" r="16667"/>
          <a:stretch>
            <a:fillRect/>
          </a:stretch>
        </p:blipFill>
        <p:spPr bwMode="auto">
          <a:xfrm>
            <a:off x="5562600" y="1066800"/>
            <a:ext cx="3429000" cy="3455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4" grpId="0"/>
      <p:bldP spid="7373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4114800" cy="792162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一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鸭的品种类型</a:t>
            </a:r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8600" y="1143001"/>
            <a:ext cx="8610600" cy="2590800"/>
          </a:xfrm>
        </p:spPr>
        <p:txBody>
          <a:bodyPr/>
          <a:lstStyle/>
          <a:p>
            <a:pPr>
              <a:lnSpc>
                <a:spcPts val="45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兼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用型</a:t>
            </a:r>
          </a:p>
          <a:p>
            <a:pPr>
              <a:lnSpc>
                <a:spcPts val="4500"/>
              </a:lnSpc>
              <a:buFont typeface="Wingdings 2" pitchFamily="18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外貌特征：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体型中等</a:t>
            </a:r>
          </a:p>
          <a:p>
            <a:pPr>
              <a:lnSpc>
                <a:spcPts val="4500"/>
              </a:lnSpc>
              <a:buFont typeface="Wingdings 2" pitchFamily="18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生产特点：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成熟早、生长快、产蛋中等、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肉质较好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、适应性较强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297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江苏扬州</a:t>
            </a:r>
            <a:r>
              <a:rPr lang="zh-CN" altLang="en-US" sz="3200" b="1"/>
              <a:t>高邮鸭 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0" y="4114800"/>
            <a:ext cx="4114800" cy="244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Bef>
                <a:spcPct val="50000"/>
              </a:spcBef>
            </a:pPr>
            <a:r>
              <a:rPr lang="zh-CN" altLang="en-US" sz="2400" b="1" dirty="0" smtClean="0"/>
              <a:t>公</a:t>
            </a:r>
            <a:r>
              <a:rPr lang="zh-CN" altLang="en-US" sz="2400" b="1" dirty="0"/>
              <a:t>鸭背阔肩宽</a:t>
            </a:r>
            <a:r>
              <a:rPr lang="zh-CN" altLang="en-US" sz="2400" b="1" dirty="0" smtClean="0"/>
              <a:t>，</a:t>
            </a:r>
            <a:endParaRPr lang="en-US" altLang="zh-CN" sz="2400" b="1" dirty="0" smtClean="0"/>
          </a:p>
          <a:p>
            <a:pPr>
              <a:lnSpc>
                <a:spcPts val="3500"/>
              </a:lnSpc>
              <a:spcBef>
                <a:spcPct val="50000"/>
              </a:spcBef>
            </a:pPr>
            <a:r>
              <a:rPr lang="zh-CN" altLang="en-US" sz="2400" b="1" dirty="0" smtClean="0"/>
              <a:t>体</a:t>
            </a:r>
            <a:r>
              <a:rPr lang="zh-CN" altLang="en-US" sz="2400" b="1" dirty="0"/>
              <a:t>躯呈长方形</a:t>
            </a:r>
            <a:r>
              <a:rPr lang="zh-CN" altLang="en-US" sz="2400" b="1" dirty="0" smtClean="0"/>
              <a:t>，</a:t>
            </a:r>
            <a:endParaRPr lang="en-US" altLang="zh-CN" sz="2400" b="1" dirty="0" smtClean="0"/>
          </a:p>
          <a:p>
            <a:pPr>
              <a:lnSpc>
                <a:spcPts val="3500"/>
              </a:lnSpc>
              <a:spcBef>
                <a:spcPct val="50000"/>
              </a:spcBef>
            </a:pPr>
            <a:r>
              <a:rPr lang="zh-CN" altLang="en-US" sz="2400" b="1" dirty="0" smtClean="0"/>
              <a:t>母</a:t>
            </a:r>
            <a:r>
              <a:rPr lang="zh-CN" altLang="en-US" sz="2400" b="1" dirty="0"/>
              <a:t>鸭细颈长身</a:t>
            </a:r>
            <a:r>
              <a:rPr lang="zh-CN" altLang="en-US" sz="2400" b="1" dirty="0" smtClean="0"/>
              <a:t>。</a:t>
            </a:r>
            <a:endParaRPr lang="en-US" altLang="zh-CN" sz="2400" b="1" dirty="0" smtClean="0"/>
          </a:p>
          <a:p>
            <a:pPr>
              <a:lnSpc>
                <a:spcPts val="3500"/>
              </a:lnSpc>
              <a:spcBef>
                <a:spcPct val="50000"/>
              </a:spcBef>
            </a:pPr>
            <a:r>
              <a:rPr lang="zh-CN" altLang="en-US" sz="2400" b="1" dirty="0" smtClean="0"/>
              <a:t>是较大型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肉蛋兼用品种。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36875" name="Picture 11" descr="U2596P1T468D8681F10829DT201003021537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581400"/>
            <a:ext cx="4724400" cy="3098800"/>
          </a:xfrm>
          <a:prstGeom prst="rect">
            <a:avLst/>
          </a:prstGeom>
          <a:noFill/>
        </p:spPr>
      </p:pic>
      <p:pic>
        <p:nvPicPr>
          <p:cNvPr id="12290" name="Picture 2" descr="http://www.fuhuaji.com/niaoqin/gy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6516014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9" name="Picture 5" descr="IMAG12266417827522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990600"/>
            <a:ext cx="4648200" cy="3486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8071" name="Picture 7" descr="20101111141107_642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990601"/>
            <a:ext cx="498763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900113" y="1700213"/>
            <a:ext cx="71294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/>
              <a:t>优秀的地方鸭品种</a:t>
            </a:r>
          </a:p>
        </p:txBody>
      </p:sp>
      <p:sp>
        <p:nvSpPr>
          <p:cNvPr id="34819" name="Rectangle 3"/>
          <p:cNvSpPr>
            <a:spLocks noRot="1" noChangeArrowheads="1"/>
          </p:cNvSpPr>
          <p:nvPr/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二 、</a:t>
            </a:r>
            <a:r>
              <a:rPr lang="zh-CN" altLang="en-US" sz="4400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鸭的品种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3" name="Picture 5" descr="2010073112380584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0"/>
            <a:ext cx="5715000" cy="4286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304800" y="5097699"/>
            <a:ext cx="8610600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麻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旺鸭具有体重较轻、开产日龄早、产蛋量高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、适应性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较强、耐粗饲、耐高温高湿环境、抗逆性强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、宜于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稻田及河谷饲养等优点 </a:t>
            </a:r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1066800" y="46038"/>
            <a:ext cx="2286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/>
              <a:t>麻旺鸭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2700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四川麻鸭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5181600" y="4343400"/>
            <a:ext cx="37338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体格较小。体质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坚实紧凑，羽毛紧密，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公鸭体狭长。</a:t>
            </a:r>
          </a:p>
        </p:txBody>
      </p:sp>
      <p:pic>
        <p:nvPicPr>
          <p:cNvPr id="38919" name="Picture 7" descr="2010313154856652"/>
          <p:cNvPicPr>
            <a:picLocks noChangeAspect="1" noChangeArrowheads="1"/>
          </p:cNvPicPr>
          <p:nvPr/>
        </p:nvPicPr>
        <p:blipFill>
          <a:blip r:embed="rId2" cstate="print"/>
          <a:srcRect l="3615" t="2440" r="4819"/>
          <a:stretch>
            <a:fillRect/>
          </a:stretch>
        </p:blipFill>
        <p:spPr bwMode="auto">
          <a:xfrm>
            <a:off x="228600" y="838200"/>
            <a:ext cx="5105400" cy="268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3" name="Picture 11" descr="2008541925275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505200"/>
            <a:ext cx="5105400" cy="308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3810000" cy="944562"/>
          </a:xfrm>
        </p:spPr>
        <p:txBody>
          <a:bodyPr>
            <a:normAutofit/>
          </a:bodyPr>
          <a:lstStyle/>
          <a:p>
            <a:pPr algn="l"/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一、鸭的品种类型</a:t>
            </a:r>
            <a:endParaRPr lang="zh-CN" altLang="en-US" sz="3200" b="1" dirty="0"/>
          </a:p>
        </p:txBody>
      </p:sp>
      <p:sp>
        <p:nvSpPr>
          <p:cNvPr id="634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600201"/>
            <a:ext cx="8229600" cy="2590799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 dirty="0" smtClean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肉用型</a:t>
            </a:r>
            <a:endParaRPr lang="en-US" altLang="zh-CN" sz="3600" b="1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600" b="1" dirty="0" smtClean="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蛋用型</a:t>
            </a:r>
            <a:endParaRPr lang="en-US" altLang="zh-CN" sz="3600" b="1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600" b="1" dirty="0" smtClean="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兼用型</a:t>
            </a:r>
            <a:endParaRPr lang="zh-CN" altLang="en-US" sz="36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3138" y="255588"/>
            <a:ext cx="7250112" cy="835025"/>
          </a:xfrm>
        </p:spPr>
        <p:txBody>
          <a:bodyPr/>
          <a:lstStyle/>
          <a:p>
            <a:r>
              <a:rPr lang="zh-CN" altLang="en-US" b="1"/>
              <a:t>云南麻鸭 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228600" y="4343400"/>
            <a:ext cx="8458200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公鸭胸深，体躯长方形，头颈上半段为深孔雀绿色，有的颈部有一白环，体羽深褐色，腹部灰白色，尾羽黑色，尾部有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2~3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片上卷的羽毛；母鸭羽毛紧密，胸腹丰满，臀部方形，全身麻色带黄、黑斑纹；羽毛呈黄色者为黄麻色，羽毛呈黑麻鸭。 </a:t>
            </a:r>
          </a:p>
        </p:txBody>
      </p:sp>
      <p:pic>
        <p:nvPicPr>
          <p:cNvPr id="39946" name="Picture 10" descr="1311C0001000000324"/>
          <p:cNvPicPr>
            <a:picLocks noChangeAspect="1" noChangeArrowheads="1"/>
          </p:cNvPicPr>
          <p:nvPr/>
        </p:nvPicPr>
        <p:blipFill>
          <a:blip r:embed="rId2" cstate="print"/>
          <a:srcRect l="11250" t="14999" r="8749" b="18333"/>
          <a:stretch>
            <a:fillRect/>
          </a:stretch>
        </p:blipFill>
        <p:spPr bwMode="auto">
          <a:xfrm>
            <a:off x="75560" y="1066800"/>
            <a:ext cx="4794837" cy="2996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8" name="Picture 12" descr="357324931_726112550"/>
          <p:cNvPicPr>
            <a:picLocks noChangeAspect="1" noChangeArrowheads="1"/>
          </p:cNvPicPr>
          <p:nvPr/>
        </p:nvPicPr>
        <p:blipFill>
          <a:blip r:embed="rId3" cstate="print"/>
          <a:srcRect l="11363" t="15401" r="22728" b="17860"/>
          <a:stretch>
            <a:fillRect/>
          </a:stretch>
        </p:blipFill>
        <p:spPr bwMode="auto">
          <a:xfrm>
            <a:off x="4723760" y="1066800"/>
            <a:ext cx="442024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7" name="Picture 5" descr="2009053004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33400"/>
            <a:ext cx="6553200" cy="305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119" name="Picture 7" descr="20110924150824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35362"/>
            <a:ext cx="4648200" cy="3170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0120" name="Rectangle 8"/>
          <p:cNvSpPr>
            <a:spLocks noChangeArrowheads="1"/>
          </p:cNvSpPr>
          <p:nvPr/>
        </p:nvSpPr>
        <p:spPr bwMode="auto">
          <a:xfrm>
            <a:off x="914400" y="0"/>
            <a:ext cx="1520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 sz="3200" b="1"/>
              <a:t>建昌鸭 </a:t>
            </a:r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4876800" y="4038600"/>
            <a:ext cx="41132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原产四川凉山。属于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麻鸭中的一种，偏肉用，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体型大，颈粗短，易于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肥育，生产肥肝和板鸭。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28600"/>
            <a:ext cx="4114800" cy="914400"/>
          </a:xfrm>
        </p:spPr>
        <p:txBody>
          <a:bodyPr/>
          <a:lstStyle/>
          <a:p>
            <a:pPr algn="l"/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三、 鸭的生活习性</a:t>
            </a: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28600" y="1143000"/>
            <a:ext cx="8540750" cy="1828800"/>
          </a:xfrm>
        </p:spPr>
        <p:txBody>
          <a:bodyPr/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喜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水合群</a:t>
            </a:r>
          </a:p>
          <a:p>
            <a:pPr>
              <a:buFont typeface="Wingdings 2" pitchFamily="18" charset="2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水中：洗浴、嬉戏、觅食、求偶交配</a:t>
            </a:r>
          </a:p>
          <a:p>
            <a:pPr>
              <a:buFont typeface="Wingdings 2" pitchFamily="18" charset="2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陆地：休息、产蛋</a:t>
            </a:r>
          </a:p>
          <a:p>
            <a:pPr>
              <a:buFont typeface="Wingdings 2" pitchFamily="18" charset="2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性情温驯，合群性强，适合水面大群放牧或圈养</a:t>
            </a:r>
          </a:p>
          <a:p>
            <a:pPr>
              <a:buFont typeface="Wingdings 2" pitchFamily="18" charset="2"/>
              <a:buNone/>
            </a:pPr>
            <a:endParaRPr lang="en-US" altLang="zh-CN" sz="2400" b="1" dirty="0"/>
          </a:p>
        </p:txBody>
      </p:sp>
      <p:pic>
        <p:nvPicPr>
          <p:cNvPr id="76805" name="Picture 5" descr="7_100106160308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200401"/>
            <a:ext cx="4191000" cy="3130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6807" name="Picture 7" descr="2605285_161955806709_2"/>
          <p:cNvPicPr>
            <a:picLocks noChangeAspect="1" noChangeArrowheads="1"/>
          </p:cNvPicPr>
          <p:nvPr/>
        </p:nvPicPr>
        <p:blipFill>
          <a:blip r:embed="rId3" cstate="print"/>
          <a:srcRect l="8139" t="9590" b="13686"/>
          <a:stretch>
            <a:fillRect/>
          </a:stretch>
        </p:blipFill>
        <p:spPr bwMode="auto">
          <a:xfrm>
            <a:off x="3886200" y="3200400"/>
            <a:ext cx="5105400" cy="3104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03250" y="762000"/>
            <a:ext cx="854075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喜欢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杂食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味觉差、肌胃发达、食性广：鱼虾、水草</a:t>
            </a:r>
          </a:p>
        </p:txBody>
      </p:sp>
      <p:pic>
        <p:nvPicPr>
          <p:cNvPr id="77829" name="Picture 5" descr="2963064092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4267200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7831" name="Picture 7" descr="200810404210904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667000"/>
            <a:ext cx="4343400" cy="3260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04800" y="762000"/>
            <a:ext cx="8159750" cy="1905000"/>
          </a:xfrm>
        </p:spPr>
        <p:txBody>
          <a:bodyPr>
            <a:normAutofit lnSpcReduction="10000"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耐寒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怕热</a:t>
            </a:r>
          </a:p>
          <a:p>
            <a:pPr>
              <a:buFont typeface="Wingdings 2" pitchFamily="18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耐寒：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鸭绒保温，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0℃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左右低温不影响活动、增重、产蛋。</a:t>
            </a:r>
          </a:p>
          <a:p>
            <a:pPr>
              <a:buFont typeface="Wingdings 2" pitchFamily="18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怕热：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炎热夏季活动少、采食少、产蛋量下降。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03250" y="304800"/>
            <a:ext cx="854075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反应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灵敏，生活规律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容易训练和调教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生活规律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          上午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觅食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                下午休息，间或觅食嬉水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                 晚上休息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                 交配多在早晨、黄昏</a:t>
            </a:r>
          </a:p>
        </p:txBody>
      </p:sp>
      <p:pic>
        <p:nvPicPr>
          <p:cNvPr id="79877" name="Picture 5" descr="200722527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19400"/>
            <a:ext cx="5105400" cy="3833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09600" y="685800"/>
            <a:ext cx="7543800" cy="14478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5.</a:t>
            </a:r>
            <a:r>
              <a:rPr lang="zh-CN" altLang="en-US" b="1" dirty="0" smtClean="0">
                <a:solidFill>
                  <a:srgbClr val="FF0000"/>
                </a:solidFill>
              </a:rPr>
              <a:t>抗性</a:t>
            </a:r>
            <a:r>
              <a:rPr lang="zh-CN" altLang="en-US" b="1" dirty="0">
                <a:solidFill>
                  <a:srgbClr val="FF0000"/>
                </a:solidFill>
              </a:rPr>
              <a:t>强，胆小易惊</a:t>
            </a:r>
          </a:p>
          <a:p>
            <a:pPr>
              <a:buFont typeface="Wingdings 2" pitchFamily="18" charset="2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对环境气候适应性强，生活力、抗病力强</a:t>
            </a:r>
          </a:p>
          <a:p>
            <a:pPr>
              <a:buFont typeface="Wingdings 2" pitchFamily="18" charset="2"/>
              <a:buNone/>
            </a:pPr>
            <a:endParaRPr lang="en-US" altLang="zh-CN" b="1" dirty="0"/>
          </a:p>
        </p:txBody>
      </p:sp>
      <p:pic>
        <p:nvPicPr>
          <p:cNvPr id="80901" name="Picture 5" descr="1276171836LI6zpn8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438400"/>
            <a:ext cx="4495800" cy="299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0903" name="Picture 7" descr="OOOPIC_robbin_20091015f063be799f81e915"/>
          <p:cNvPicPr>
            <a:picLocks noChangeAspect="1" noChangeArrowheads="1"/>
          </p:cNvPicPr>
          <p:nvPr/>
        </p:nvPicPr>
        <p:blipFill>
          <a:blip r:embed="rId3" cstate="print"/>
          <a:srcRect t="13142"/>
          <a:stretch>
            <a:fillRect/>
          </a:stretch>
        </p:blipFill>
        <p:spPr bwMode="auto">
          <a:xfrm>
            <a:off x="4419600" y="2438400"/>
            <a:ext cx="4572000" cy="2975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3810000" cy="715962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一 鸭的品种类型</a:t>
            </a: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81000" y="1066800"/>
            <a:ext cx="8229600" cy="31242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肉用型</a:t>
            </a:r>
          </a:p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外貌特征：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体型大，身躯宽深，肌肉丰满，颈粗尾短，脚粗短，蹼宽而厚</a:t>
            </a:r>
          </a:p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生长特点：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生长快、饲料利用率高、屠宰率高和肉质好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3400" y="304800"/>
            <a:ext cx="15382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北京鸭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81000" y="5257800"/>
            <a:ext cx="830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/>
              <a:t>体型</a:t>
            </a:r>
            <a:r>
              <a:rPr lang="zh-CN" altLang="en-US" sz="2800" b="1" dirty="0"/>
              <a:t>中等，体躯深长而结实</a:t>
            </a:r>
            <a:r>
              <a:rPr lang="zh-CN" altLang="en-US" sz="2800" b="1" dirty="0" smtClean="0"/>
              <a:t>。头</a:t>
            </a:r>
            <a:r>
              <a:rPr lang="zh-CN" altLang="en-US" sz="2800" b="1" dirty="0"/>
              <a:t>较大，喙中等大小。</a:t>
            </a:r>
          </a:p>
        </p:txBody>
      </p:sp>
      <p:pic>
        <p:nvPicPr>
          <p:cNvPr id="2050" name="Picture 2" descr="https://timgsa.baidu.com/timg?image&amp;quality=80&amp;size=b9999_10000&amp;sec=1494867797993&amp;di=f56cd1138094c84f7dff1057387072ff&amp;imgtype=0&amp;src=http%3A%2F%2Fwww.caas.net.cn%2Fimages%2Fcontent%2F2012-10%2F2012102911031184368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6" r="2784"/>
          <a:stretch/>
        </p:blipFill>
        <p:spPr bwMode="auto">
          <a:xfrm>
            <a:off x="228600" y="1676400"/>
            <a:ext cx="4876800" cy="284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timgsa.baidu.com/timg?image&amp;quality=80&amp;size=b9999_10000&amp;sec=1494867874277&amp;di=40aecadf6715fac3628915ec8767b6bd&amp;imgtype=0&amp;src=http%3A%2F%2Fwww.caaa.com.cn%2F2008%2Fzhibo%2Fjyhimg%2F121023152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" r="3653"/>
          <a:stretch/>
        </p:blipFill>
        <p:spPr bwMode="auto">
          <a:xfrm>
            <a:off x="5141686" y="1676400"/>
            <a:ext cx="3685943" cy="283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imgsa.baidu.com/timg?image&amp;quality=80&amp;size=b9999_10000&amp;sec=1494867887994&amp;di=74115e8ab101dd1f342b9ff96ae1acdb&amp;imgtype=0&amp;src=http%3A%2F%2Fwww.beijingya.net.cn%2Fimage%2F1%2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7587155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690630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5" name="Picture 5" descr="09181159432666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4325"/>
            <a:ext cx="5213162" cy="34667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074" name="Picture 2" descr="https://timgsa.baidu.com/timg?image&amp;quality=80&amp;size=b9999_10000&amp;sec=1494867825072&amp;di=e6ec6e79c808a8befefd94fe3ef1fcf0&amp;imgtype=0&amp;src=http%3A%2F%2Fimg1.jiemian.com%2Fjiemian%2Foriginal%2F20170426%2F149319039970662900_a580x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196" y="3321545"/>
            <a:ext cx="4490775" cy="318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timgsa.baidu.com/timg?image&amp;quality=80&amp;size=b9999_10000&amp;sec=1494868470795&amp;di=8081752f2e69c2fd5797c8b264eb0686&amp;imgtype=0&amp;src=http%3A%2F%2Fimg14.3lian.com%2F201512%2F28%2F789ce8482df15e32887fb7b3245a13c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13166"/>
            <a:ext cx="50673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685800"/>
          </a:xfrm>
        </p:spPr>
        <p:txBody>
          <a:bodyPr/>
          <a:lstStyle/>
          <a:p>
            <a:r>
              <a:rPr lang="zh-CN" altLang="en-US" sz="3600" b="1" dirty="0"/>
              <a:t>引进良种鸭</a:t>
            </a: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1143000"/>
            <a:ext cx="8540750" cy="3657600"/>
          </a:xfrm>
        </p:spPr>
        <p:txBody>
          <a:bodyPr/>
          <a:lstStyle/>
          <a:p>
            <a:r>
              <a:rPr lang="zh-CN" altLang="en-US" sz="1800" b="1" dirty="0"/>
              <a:t>英国</a:t>
            </a:r>
            <a:r>
              <a:rPr lang="zh-CN" altLang="en-US" b="1" dirty="0"/>
              <a:t>樱桃谷鸭</a:t>
            </a: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609600" y="4800600"/>
            <a:ext cx="80772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 smtClean="0"/>
              <a:t>羽毛</a:t>
            </a:r>
            <a:r>
              <a:rPr lang="zh-CN" altLang="en-US" sz="2800" b="1" dirty="0"/>
              <a:t>纯白，颈粗短，背宽而长，胸宽深，脚粗短，喙颈蹼橙黄色或橘红色。</a:t>
            </a:r>
          </a:p>
        </p:txBody>
      </p:sp>
      <p:pic>
        <p:nvPicPr>
          <p:cNvPr id="70664" name="Picture 8" descr="201076420412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4648200" cy="3084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timgsa.baidu.com/timg?image&amp;quality=80&amp;size=b9999_10000&amp;sec=1494867677108&amp;di=3ff52230200b9856444496536d183377&amp;imgtype=0&amp;src=http%3A%2F%2Fwww.t-jiaju.com%2FtujjL3R1amppbWcwMS50YW9iYW9jZG4uY29tL2Jhby91cGxvYWRlZC9pMS9UQjE2VEpOR1hYWFhYY2phWFhYWFhYWFhYWFhfISEwLWl0ZW1fcGljLmpwZw%3D%3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0" b="16980"/>
          <a:stretch/>
        </p:blipFill>
        <p:spPr bwMode="auto">
          <a:xfrm>
            <a:off x="4724400" y="1726349"/>
            <a:ext cx="4178459" cy="2984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8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685800"/>
          </a:xfrm>
        </p:spPr>
        <p:txBody>
          <a:bodyPr/>
          <a:lstStyle/>
          <a:p>
            <a:r>
              <a:rPr lang="zh-CN" altLang="en-US" sz="3600" b="1"/>
              <a:t>引进良种鸭</a:t>
            </a: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03250" y="990600"/>
            <a:ext cx="8540750" cy="5108575"/>
          </a:xfrm>
        </p:spPr>
        <p:txBody>
          <a:bodyPr/>
          <a:lstStyle/>
          <a:p>
            <a:r>
              <a:rPr lang="zh-CN" altLang="en-US" sz="1800" b="1"/>
              <a:t>澳大利亚</a:t>
            </a:r>
            <a:r>
              <a:rPr lang="zh-CN" altLang="en-US" b="1"/>
              <a:t>狄高鸭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609600" y="5029200"/>
            <a:ext cx="80010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 smtClean="0"/>
              <a:t>羽毛</a:t>
            </a:r>
            <a:r>
              <a:rPr lang="zh-CN" altLang="en-US" sz="2800" b="1" dirty="0"/>
              <a:t>纯白，颈粗长，背宽而长，胸宽深，脚粗短，喙颈蹼橙黄色或橘红色。</a:t>
            </a:r>
          </a:p>
        </p:txBody>
      </p:sp>
      <p:pic>
        <p:nvPicPr>
          <p:cNvPr id="71690" name="Picture 10" descr="201101261114187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00200"/>
            <a:ext cx="3192463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92" name="Picture 12" descr="71614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4572000" cy="3394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03250" y="533400"/>
            <a:ext cx="8540750" cy="6019800"/>
          </a:xfrm>
        </p:spPr>
        <p:txBody>
          <a:bodyPr/>
          <a:lstStyle/>
          <a:p>
            <a:r>
              <a:rPr lang="zh-CN" altLang="en-US" sz="1800" b="1"/>
              <a:t>南美</a:t>
            </a:r>
            <a:r>
              <a:rPr lang="zh-CN" altLang="en-US" b="1"/>
              <a:t>瘤头鸭（番鸭）</a:t>
            </a:r>
          </a:p>
        </p:txBody>
      </p:sp>
      <p:pic>
        <p:nvPicPr>
          <p:cNvPr id="72709" name="Picture 5" descr="200909151711185938709"/>
          <p:cNvPicPr>
            <a:picLocks noChangeAspect="1" noChangeArrowheads="1"/>
          </p:cNvPicPr>
          <p:nvPr/>
        </p:nvPicPr>
        <p:blipFill>
          <a:blip r:embed="rId2" cstate="print"/>
          <a:srcRect r="9804"/>
          <a:stretch>
            <a:fillRect/>
          </a:stretch>
        </p:blipFill>
        <p:spPr bwMode="auto">
          <a:xfrm>
            <a:off x="685800" y="1600200"/>
            <a:ext cx="3505200" cy="2914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685800" y="5334000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/>
              <a:t>羽毛</a:t>
            </a:r>
            <a:r>
              <a:rPr lang="zh-CN" altLang="en-US" sz="2800" b="1" dirty="0"/>
              <a:t>红、黑、黑白色，喙基和眼周围有皮瘤，体呈纺锤状。</a:t>
            </a:r>
          </a:p>
        </p:txBody>
      </p:sp>
      <p:pic>
        <p:nvPicPr>
          <p:cNvPr id="72712" name="Picture 8" descr="9aed07fcb469e36ed6887dde"/>
          <p:cNvPicPr>
            <a:picLocks noChangeAspect="1" noChangeArrowheads="1"/>
          </p:cNvPicPr>
          <p:nvPr/>
        </p:nvPicPr>
        <p:blipFill>
          <a:blip r:embed="rId3" cstate="print"/>
          <a:srcRect l="1428" t="13333" r="18571" b="4762"/>
          <a:stretch>
            <a:fillRect/>
          </a:stretch>
        </p:blipFill>
        <p:spPr bwMode="auto">
          <a:xfrm>
            <a:off x="4267200" y="127000"/>
            <a:ext cx="3505200" cy="269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2714" name="Picture 10" descr="01300000319775123497988422847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705100"/>
            <a:ext cx="3505200" cy="2628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/>
      <p:bldP spid="72710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1115</TotalTime>
  <Words>724</Words>
  <Application>Microsoft Office PowerPoint</Application>
  <PresentationFormat>全屏显示(4:3)</PresentationFormat>
  <Paragraphs>71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黑体</vt:lpstr>
      <vt:lpstr>华文新魏</vt:lpstr>
      <vt:lpstr>楷体</vt:lpstr>
      <vt:lpstr>隶书</vt:lpstr>
      <vt:lpstr>宋体</vt:lpstr>
      <vt:lpstr>微软雅黑</vt:lpstr>
      <vt:lpstr>Arial</vt:lpstr>
      <vt:lpstr>Calibri</vt:lpstr>
      <vt:lpstr>Wingdings 2</vt:lpstr>
      <vt:lpstr>Office 主题</vt:lpstr>
      <vt:lpstr>任务2 鸭的品种类型及识别</vt:lpstr>
      <vt:lpstr>一、鸭的品种类型</vt:lpstr>
      <vt:lpstr>一 鸭的品种类型</vt:lpstr>
      <vt:lpstr>PowerPoint 演示文稿</vt:lpstr>
      <vt:lpstr>PowerPoint 演示文稿</vt:lpstr>
      <vt:lpstr>PowerPoint 演示文稿</vt:lpstr>
      <vt:lpstr>引进良种鸭</vt:lpstr>
      <vt:lpstr>引进良种鸭</vt:lpstr>
      <vt:lpstr>PowerPoint 演示文稿</vt:lpstr>
      <vt:lpstr>一、 鸭的品种类型</vt:lpstr>
      <vt:lpstr>PowerPoint 演示文稿</vt:lpstr>
      <vt:lpstr>PowerPoint 演示文稿</vt:lpstr>
      <vt:lpstr>PowerPoint 演示文稿</vt:lpstr>
      <vt:lpstr>一、 鸭的品种类型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云南麻鸭 </vt:lpstr>
      <vt:lpstr>PowerPoint 演示文稿</vt:lpstr>
      <vt:lpstr>三、 鸭的生活习性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FKL</cp:lastModifiedBy>
  <cp:revision>110</cp:revision>
  <cp:lastPrinted>1601-01-01T00:00:00Z</cp:lastPrinted>
  <dcterms:created xsi:type="dcterms:W3CDTF">1601-01-01T00:00:00Z</dcterms:created>
  <dcterms:modified xsi:type="dcterms:W3CDTF">2021-10-17T16:26:02Z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