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sldIdLst>
    <p:sldId id="1002" r:id="rId5"/>
    <p:sldId id="1004" r:id="rId6"/>
    <p:sldId id="1003" r:id="rId7"/>
    <p:sldId id="1019" r:id="rId8"/>
    <p:sldId id="276" r:id="rId9"/>
    <p:sldId id="277" r:id="rId10"/>
    <p:sldId id="278" r:id="rId11"/>
    <p:sldId id="279" r:id="rId12"/>
    <p:sldId id="1020" r:id="rId13"/>
    <p:sldId id="280" r:id="rId14"/>
    <p:sldId id="281" r:id="rId15"/>
    <p:sldId id="282" r:id="rId16"/>
    <p:sldId id="283" r:id="rId17"/>
    <p:sldId id="284" r:id="rId18"/>
    <p:sldId id="285" r:id="rId19"/>
    <p:sldId id="273" r:id="rId20"/>
    <p:sldId id="286" r:id="rId21"/>
    <p:sldId id="288" r:id="rId22"/>
    <p:sldId id="1021" r:id="rId23"/>
    <p:sldId id="1035" r:id="rId24"/>
    <p:sldId id="1036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342900" lvl="1" indent="0" algn="ctr">
              <a:buNone/>
              <a:defRPr/>
            </a:lvl2pPr>
            <a:lvl3pPr marL="685800" lvl="2" indent="0" algn="ctr">
              <a:buNone/>
              <a:defRPr/>
            </a:lvl3pPr>
            <a:lvl4pPr marL="1028700" lvl="3" indent="0" algn="ctr">
              <a:buNone/>
              <a:defRPr/>
            </a:lvl4pPr>
            <a:lvl5pPr marL="13716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9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5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5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1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5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4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9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342900" lvl="1" indent="0" algn="ctr">
              <a:buNone/>
              <a:defRPr/>
            </a:lvl2pPr>
            <a:lvl3pPr marL="685800" lvl="2" indent="0" algn="ctr">
              <a:buNone/>
              <a:defRPr/>
            </a:lvl3pPr>
            <a:lvl4pPr marL="1028700" lvl="3" indent="0" algn="ctr">
              <a:buNone/>
              <a:defRPr/>
            </a:lvl4pPr>
            <a:lvl5pPr marL="13716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9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50"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50"/>
            </a:lvl1pPr>
          </a:lstStyle>
          <a:p>
            <a:endParaRPr lang="zh-CN" altLang="en-US"/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1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50"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2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fontAlgn="base"/>
            <a:r>
              <a:rPr lang="zh-CN" altLang="en-US" strike="noStrike" noProof="1"/>
              <a:t>单击图标添加图片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4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9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2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8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1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57175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14630"/>
            <a:r>
              <a:rPr lang="zh-CN" altLang="en-US" dirty="0"/>
              <a:t>第二级</a:t>
            </a:r>
            <a:endParaRPr lang="zh-CN" altLang="en-US" dirty="0"/>
          </a:p>
          <a:p>
            <a:pPr lvl="2" indent="-171450"/>
            <a:r>
              <a:rPr lang="zh-CN" altLang="en-US" dirty="0"/>
              <a:t>第三级</a:t>
            </a:r>
            <a:endParaRPr lang="zh-CN" altLang="en-US" dirty="0"/>
          </a:p>
          <a:p>
            <a:pPr lvl="3" indent="-171450"/>
            <a:r>
              <a:rPr lang="zh-CN" altLang="en-US" dirty="0"/>
              <a:t>第四级</a:t>
            </a:r>
            <a:endParaRPr lang="zh-CN" altLang="en-US" dirty="0"/>
          </a:p>
          <a:p>
            <a:pPr lvl="4" indent="-17145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9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1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8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1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57175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14630"/>
            <a:r>
              <a:rPr lang="zh-CN" altLang="en-US" dirty="0"/>
              <a:t>第二级</a:t>
            </a:r>
            <a:endParaRPr lang="zh-CN" altLang="en-US" dirty="0"/>
          </a:p>
          <a:p>
            <a:pPr lvl="2" indent="-171450"/>
            <a:r>
              <a:rPr lang="zh-CN" altLang="en-US" dirty="0"/>
              <a:t>第三级</a:t>
            </a:r>
            <a:endParaRPr lang="zh-CN" altLang="en-US" dirty="0"/>
          </a:p>
          <a:p>
            <a:pPr lvl="3" indent="-171450"/>
            <a:r>
              <a:rPr lang="zh-CN" altLang="en-US" dirty="0"/>
              <a:t>第四级</a:t>
            </a:r>
            <a:endParaRPr lang="zh-CN" altLang="en-US" dirty="0"/>
          </a:p>
          <a:p>
            <a:pPr lvl="4" indent="-17145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9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endParaRPr lang="zh-CN" altLang="en-US"/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1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lvl="0" indent="0" algn="ctr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1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425065" y="1687830"/>
            <a:ext cx="6858000" cy="472440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 defTabSz="685800"/>
            <a:r>
              <a:rPr lang="zh-CN" altLang="en-US" sz="2800" dirty="0">
                <a:solidFill>
                  <a:srgbClr val="CCECFF">
                    <a:lumMod val="1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模块二    家畜解剖生理特征的认知</a:t>
            </a:r>
            <a:endParaRPr lang="zh-CN" altLang="en-US" sz="2800" dirty="0">
              <a:solidFill>
                <a:srgbClr val="CCECFF">
                  <a:lumMod val="10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2667000" y="3558778"/>
            <a:ext cx="6858000" cy="1241822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zh-CN" altLang="en-US" b="1" dirty="0">
                <a:solidFill>
                  <a:srgbClr val="CCECFF">
                    <a:lumMod val="10000"/>
                  </a:srgbClr>
                </a:solidFill>
                <a:latin typeface="Arial" panose="020B0604020202020204"/>
                <a:ea typeface="宋体" panose="02010600030101010101" pitchFamily="2" charset="-122"/>
              </a:rPr>
              <a:t>项目九      神经系统与感觉器官的认识</a:t>
            </a:r>
            <a:endParaRPr lang="zh-CN" altLang="en-US" b="1" dirty="0">
              <a:solidFill>
                <a:srgbClr val="CCECFF">
                  <a:lumMod val="10000"/>
                </a:srgbClr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pPr defTabSz="685800">
              <a:spcBef>
                <a:spcPts val="750"/>
              </a:spcBef>
            </a:pPr>
            <a:endParaRPr lang="zh-CN" altLang="en-US" b="1" dirty="0">
              <a:solidFill>
                <a:srgbClr val="CCECFF">
                  <a:lumMod val="10000"/>
                </a:srgbClr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pPr defTabSz="685800">
              <a:spcBef>
                <a:spcPts val="750"/>
              </a:spcBef>
            </a:pPr>
            <a:r>
              <a:rPr lang="zh-CN" altLang="en-US" b="1" dirty="0">
                <a:solidFill>
                  <a:srgbClr val="CCECFF">
                    <a:lumMod val="10000"/>
                  </a:srgbClr>
                </a:solidFill>
                <a:latin typeface="Arial" panose="020B0604020202020204"/>
                <a:ea typeface="宋体" panose="02010600030101010101" pitchFamily="2" charset="-122"/>
              </a:rPr>
              <a:t>任务一      神经系统的认识</a:t>
            </a:r>
            <a:endParaRPr lang="zh-CN" altLang="en-US" b="1" dirty="0">
              <a:solidFill>
                <a:srgbClr val="CCECFF">
                  <a:lumMod val="10000"/>
                </a:srgbClr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613756" y="5340352"/>
            <a:ext cx="8712969" cy="13354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在脑和脊髓表面都包有三层膜，依次为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硬膜、蛛网膜和软膜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。它们都要保护、支持脑和脊髓的作用。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兽医临床上常用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硬膜外腔麻醉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的方法麻醉脊神经根。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1" y="1875246"/>
            <a:ext cx="5579165" cy="2716448"/>
          </a:xfrm>
          <a:prstGeom prst="rect">
            <a:avLst/>
          </a:prstGeom>
        </p:spPr>
      </p:pic>
      <p:pic>
        <p:nvPicPr>
          <p:cNvPr id="1026" name="Picture 2" descr="查看源图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872" y="1696447"/>
            <a:ext cx="4200128" cy="346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047107" y="460527"/>
            <a:ext cx="26068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（一）中枢神经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脑脊膜、脑脊液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查看源图像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506" y="1772457"/>
            <a:ext cx="3128933" cy="268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1736687" y="4904929"/>
            <a:ext cx="8461808" cy="192622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硬膜与蛛网膜之间的腔隙称为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硬膜下腔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；蛛网膜与软膜间的腔隙称为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蛛网膜下腔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，内有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脑脊液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脑脊液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是由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脉络丛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产生的无色透明液体，充满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脑室、脊髓中央管及蛛网膜下腔。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2220" y="1727654"/>
            <a:ext cx="5078810" cy="286322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047107" y="460527"/>
            <a:ext cx="26068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（一）中枢神经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脑脊膜、脑脊液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30792" y="2042712"/>
            <a:ext cx="4137209" cy="45546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脑神经名称记忆口诀：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一嗅二视三动眼，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四滑五叉六外展，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七面八听九舌咽，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十迷一副舌下全。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endParaRPr lang="en-US" altLang="zh-CN" sz="28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第一、二、七对脑神经为感觉神经；</a:t>
            </a:r>
            <a:endParaRPr lang="en-US" altLang="zh-CN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第三、四、六、十和十一对脑神经为运动神经；</a:t>
            </a:r>
            <a:endParaRPr lang="en-US" altLang="zh-CN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第五、七、八和九对脑神经为混合神经</a:t>
            </a:r>
            <a:r>
              <a:rPr lang="zh-CN" altLang="en-US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1748" y="1439152"/>
            <a:ext cx="4876074" cy="541884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047107" y="394266"/>
            <a:ext cx="2350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（二）外周神经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脑神经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0"/>
          <p:cNvGraphicFramePr>
            <a:graphicFrameLocks noChangeAspect="1"/>
          </p:cNvGraphicFramePr>
          <p:nvPr/>
        </p:nvGraphicFramePr>
        <p:xfrm>
          <a:off x="1613757" y="2004740"/>
          <a:ext cx="5419525" cy="427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Image" r:id="rId1" imgW="6870700" imgH="5422900" progId="Photoshop.Image.6">
                  <p:embed/>
                </p:oleObj>
              </mc:Choice>
              <mc:Fallback>
                <p:oleObj name="Image" r:id="rId1" imgW="6870700" imgH="5422900" progId="Photoshop.Image.6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3757" y="2004740"/>
                        <a:ext cx="5419525" cy="427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6530790" y="2274664"/>
            <a:ext cx="4572000" cy="373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50000"/>
              </a:spcBef>
              <a:buClr>
                <a:srgbClr val="3399FF"/>
              </a:buClr>
              <a:buSzPct val="80000"/>
            </a:pP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脊神经按发出部位分为：</a:t>
            </a:r>
            <a:endParaRPr lang="zh-CN" altLang="en-US" sz="2400" b="1" dirty="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25000"/>
              </a:lnSpc>
              <a:spcBef>
                <a:spcPct val="50000"/>
              </a:spcBef>
              <a:buClr>
                <a:srgbClr val="3399FF"/>
              </a:buClr>
              <a:buSzPct val="80000"/>
            </a:pP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颈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神经：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</a:t>
            </a:r>
            <a:endParaRPr lang="zh-CN" altLang="en-US" sz="2400" b="1" dirty="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25000"/>
              </a:lnSpc>
              <a:spcBef>
                <a:spcPct val="50000"/>
              </a:spcBef>
              <a:buClr>
                <a:srgbClr val="3399FF"/>
              </a:buClr>
              <a:buSzPct val="80000"/>
            </a:pP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胸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神经</a:t>
            </a:r>
            <a:endParaRPr lang="zh-CN" altLang="en-US" sz="2400" b="1" dirty="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25000"/>
              </a:lnSpc>
              <a:spcBef>
                <a:spcPct val="50000"/>
              </a:spcBef>
              <a:buClr>
                <a:srgbClr val="3399FF"/>
              </a:buClr>
              <a:buSzPct val="80000"/>
            </a:pP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腰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神经与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椎骨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数目一致</a:t>
            </a:r>
            <a:endParaRPr lang="zh-CN" altLang="en-US" sz="2400" b="1" dirty="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25000"/>
              </a:lnSpc>
              <a:spcBef>
                <a:spcPct val="50000"/>
              </a:spcBef>
              <a:buClr>
                <a:srgbClr val="3399FF"/>
              </a:buClr>
              <a:buSzPct val="80000"/>
            </a:pP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荐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神经</a:t>
            </a:r>
            <a:endParaRPr lang="zh-CN" altLang="en-US" sz="2400" b="1" dirty="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25000"/>
              </a:lnSpc>
              <a:spcBef>
                <a:spcPct val="50000"/>
              </a:spcBef>
              <a:buClr>
                <a:srgbClr val="3399FF"/>
              </a:buClr>
              <a:buSzPct val="80000"/>
            </a:pP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尾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神经：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</a:t>
            </a:r>
            <a:endParaRPr lang="zh-CN" altLang="en-US" sz="2400" b="1" dirty="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47107" y="394266"/>
            <a:ext cx="2350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（二）外周神经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脊神经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11625" y="980728"/>
            <a:ext cx="7236159" cy="450752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045294" y="5630745"/>
            <a:ext cx="6568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主要分布到内脏，故又称为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内脏神经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植物神经又可分为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交感神经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副交感神经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98898" y="0"/>
            <a:ext cx="2350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（二）外周神经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植物神经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90262" y="1484784"/>
            <a:ext cx="8352928" cy="5373216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ts val="2800"/>
              </a:lnSpc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支配的对象不同：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800"/>
              </a:lnSpc>
            </a:pP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躯体运动神经：支骨骼肌；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800"/>
              </a:lnSpc>
            </a:pP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植物性神经：支配平滑肌、心肌和腺体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ts val="2800"/>
              </a:lnSpc>
              <a:spcBef>
                <a:spcPct val="20000"/>
              </a:spcBef>
              <a:buClr>
                <a:srgbClr val="3399FF"/>
              </a:buClr>
              <a:buSzPct val="80000"/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受意识支配程度不同：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800"/>
              </a:lnSpc>
              <a:spcBef>
                <a:spcPct val="20000"/>
              </a:spcBef>
              <a:buClr>
                <a:srgbClr val="3399FF"/>
              </a:buClr>
              <a:buSzPct val="80000"/>
            </a:pP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躯体运动神经：一般都受意识支配，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800"/>
              </a:lnSpc>
              <a:spcBef>
                <a:spcPct val="20000"/>
              </a:spcBef>
              <a:buClr>
                <a:srgbClr val="3399FF"/>
              </a:buClr>
              <a:buSzPct val="80000"/>
            </a:pP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植物性神经：在一定程度上不受意识 的直接控制，有相对的自主性</a:t>
            </a:r>
            <a:endParaRPr lang="zh-CN" altLang="en-US" sz="24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ts val="2800"/>
              </a:lnSpc>
              <a:spcBef>
                <a:spcPct val="50000"/>
              </a:spcBef>
              <a:buClr>
                <a:srgbClr val="3399FF"/>
              </a:buClr>
              <a:buSzPct val="80000"/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神经传导通路上，神经元个数不同：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800"/>
              </a:lnSpc>
              <a:spcBef>
                <a:spcPct val="50000"/>
              </a:spcBef>
              <a:buClr>
                <a:srgbClr val="3399FF"/>
              </a:buClr>
              <a:buSzPct val="80000"/>
            </a:pP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躯体运动神经：神经冲动从中枢到效应器只经过1个神经元传导。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2800"/>
              </a:lnSpc>
              <a:spcBef>
                <a:spcPct val="50000"/>
              </a:spcBef>
              <a:buClr>
                <a:srgbClr val="3399FF"/>
              </a:buClr>
              <a:buSzPct val="80000"/>
            </a:pP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植物性神经：要经过2个神经元。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ts val="2800"/>
              </a:lnSpc>
              <a:buFont typeface="Wingdings" panose="05000000000000000000" pitchFamily="2" charset="2"/>
              <a:buChar char="ü"/>
            </a:pPr>
            <a:endParaRPr lang="zh-CN" altLang="en-US" dirty="0">
              <a:solidFill>
                <a:srgbClr val="FFFFFF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43190" y="1988840"/>
            <a:ext cx="553998" cy="46593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植物神经与躯体神经的区别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19385" y="119270"/>
            <a:ext cx="2350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（二）外周神经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植物神经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g.17getfun.com/FmppKjElI8ME-AXQAThLhBBzCe_0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989" y="1844825"/>
            <a:ext cx="5834022" cy="498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245889" y="31562"/>
            <a:ext cx="2350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（二）外周神经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植物神经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71904" y="2763486"/>
            <a:ext cx="9048192" cy="203461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15000"/>
              </a:lnSpc>
              <a:spcBef>
                <a:spcPct val="10000"/>
              </a:spcBef>
              <a:spcAft>
                <a:spcPct val="0"/>
              </a:spcAft>
              <a:buClr>
                <a:srgbClr val="669999"/>
              </a:buClr>
              <a:buSzPct val="80000"/>
            </a:pPr>
            <a:r>
              <a:rPr kumimoji="1"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交感神经：</a:t>
            </a:r>
            <a:r>
              <a:rPr kumimoji="1" lang="zh-CN" altLang="en-US" sz="20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中枢位于胸腰段脊髓灰质侧角中，外周部分包括交感神经干、神经节和神经丛等。节后纤维主要分布在内脏、血管、汗腺及竖毛肌等处。</a:t>
            </a:r>
            <a:endParaRPr kumimoji="1" lang="en-US" altLang="zh-CN" sz="20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base">
              <a:lnSpc>
                <a:spcPct val="115000"/>
              </a:lnSpc>
              <a:spcBef>
                <a:spcPct val="10000"/>
              </a:spcBef>
              <a:spcAft>
                <a:spcPct val="0"/>
              </a:spcAft>
              <a:buClr>
                <a:srgbClr val="669999"/>
              </a:buClr>
              <a:buSzPct val="80000"/>
            </a:pPr>
            <a:r>
              <a:rPr kumimoji="1"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副交感神经：</a:t>
            </a:r>
            <a:r>
              <a:rPr kumimoji="1" lang="zh-CN" altLang="en-US" sz="20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中枢位于脑干和荐部脊髓。节后神经元位于器官内或器官附近。</a:t>
            </a:r>
            <a:endParaRPr kumimoji="1" lang="en-US" altLang="zh-CN" sz="20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base">
              <a:lnSpc>
                <a:spcPct val="115000"/>
              </a:lnSpc>
              <a:spcBef>
                <a:spcPct val="10000"/>
              </a:spcBef>
              <a:spcAft>
                <a:spcPct val="0"/>
              </a:spcAft>
              <a:buClr>
                <a:srgbClr val="669999"/>
              </a:buClr>
              <a:buSzPct val="80000"/>
            </a:pPr>
            <a:r>
              <a:rPr kumimoji="1" lang="zh-CN" altLang="en-US" sz="20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由脑干发出的分布到头、颈和胸腹腔器官；由荐部发出的分布于小结肠、直肠、膀胱和生殖器官。</a:t>
            </a:r>
            <a:endParaRPr kumimoji="1" lang="en-US" altLang="zh-CN" sz="20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92881" y="516835"/>
            <a:ext cx="2350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（二）外周神经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植物神经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71904" y="980728"/>
            <a:ext cx="9048192" cy="540060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115000"/>
              </a:lnSpc>
              <a:spcBef>
                <a:spcPct val="10000"/>
              </a:spcBef>
              <a:spcAft>
                <a:spcPct val="0"/>
              </a:spcAft>
              <a:buClr>
                <a:srgbClr val="669999"/>
              </a:buClr>
              <a:buSzPct val="80000"/>
            </a:pPr>
            <a:r>
              <a:rPr kumimoji="1" lang="zh-CN" altLang="en-US" sz="28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交感神经与副交感神经区别</a:t>
            </a:r>
            <a:endParaRPr kumimoji="1" lang="en-US" altLang="zh-CN" sz="28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base">
              <a:lnSpc>
                <a:spcPct val="115000"/>
              </a:lnSpc>
              <a:spcBef>
                <a:spcPct val="10000"/>
              </a:spcBef>
              <a:spcAft>
                <a:spcPct val="0"/>
              </a:spcAft>
              <a:buClr>
                <a:srgbClr val="669999"/>
              </a:buClr>
              <a:buSzPct val="80000"/>
            </a:pPr>
            <a:r>
              <a:rPr kumimoji="1"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1"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.节前神经元位置不同：</a:t>
            </a:r>
            <a:endParaRPr kumimoji="1"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base">
              <a:lnSpc>
                <a:spcPct val="115000"/>
              </a:lnSpc>
              <a:spcBef>
                <a:spcPct val="10000"/>
              </a:spcBef>
              <a:spcAft>
                <a:spcPct val="0"/>
              </a:spcAft>
              <a:buClr>
                <a:srgbClr val="669999"/>
              </a:buClr>
              <a:buSzPct val="80000"/>
            </a:pPr>
            <a:r>
              <a:rPr kumimoji="1"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交感神经：节前神经元胞体位于脊髓胸腰部， 即胸腰段脊髓灰质外侧柱内。</a:t>
            </a:r>
            <a:endParaRPr kumimoji="1"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base">
              <a:lnSpc>
                <a:spcPct val="115000"/>
              </a:lnSpc>
              <a:spcBef>
                <a:spcPct val="10000"/>
              </a:spcBef>
              <a:spcAft>
                <a:spcPct val="0"/>
              </a:spcAft>
              <a:buClr>
                <a:srgbClr val="669999"/>
              </a:buClr>
              <a:buSzPct val="80000"/>
            </a:pPr>
            <a:r>
              <a:rPr kumimoji="1"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副交感神经：节前神经元胞体位于脑干和荐部脊髓的灰质外侧柱，即颅荐部。</a:t>
            </a:r>
            <a:endParaRPr kumimoji="1"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ct val="25000"/>
              </a:spcBef>
              <a:buClr>
                <a:srgbClr val="3399FF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.神经节的位置和节后纤维的长短不同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2000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ct val="25000"/>
              </a:spcBef>
              <a:buClr>
                <a:srgbClr val="3399FF"/>
              </a:buClr>
              <a:buSzPct val="80000"/>
            </a:pPr>
            <a:r>
              <a:rPr lang="zh-CN" altLang="en-US" sz="20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交感神经节：节后纤维较长</a:t>
            </a:r>
            <a:endParaRPr lang="zh-CN" altLang="en-US" sz="20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ct val="25000"/>
              </a:spcBef>
              <a:buClr>
                <a:srgbClr val="3399FF"/>
              </a:buClr>
              <a:buSzPct val="80000"/>
            </a:pPr>
            <a:r>
              <a:rPr lang="zh-CN" altLang="en-US" sz="20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副交感神经节：节后纤维较短</a:t>
            </a:r>
            <a:endParaRPr lang="en-US" altLang="zh-CN" sz="20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5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.支配的范围不同：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0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交感神经：较广</a:t>
            </a:r>
            <a:endParaRPr lang="zh-CN" altLang="en-US" sz="20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0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副交感神经：头颈部大部分血管、四肢血管、皮肤的汗腺、竖毛肌、肾上腺等处无副交感神经。</a:t>
            </a:r>
            <a:endParaRPr lang="en-US" altLang="zh-CN" sz="20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  <a:spcBef>
                <a:spcPct val="20000"/>
              </a:spcBef>
              <a:buClr>
                <a:srgbClr val="669999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功能相互对抗、相互统一：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  <a:spcBef>
                <a:spcPct val="20000"/>
              </a:spcBef>
              <a:buClr>
                <a:srgbClr val="669999"/>
              </a:buClr>
              <a:buSzPct val="80000"/>
            </a:pPr>
            <a:r>
              <a:rPr lang="zh-CN" altLang="en-US" sz="2000" b="1" dirty="0">
                <a:solidFill>
                  <a:srgbClr val="03030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交感神经：使心跳加强、血压升高、呼吸加快，支气管舒张、消化活动减弱；</a:t>
            </a:r>
            <a:endParaRPr lang="zh-CN" altLang="en-US" sz="2000" b="1" dirty="0">
              <a:solidFill>
                <a:srgbClr val="03030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  <a:spcBef>
                <a:spcPct val="20000"/>
              </a:spcBef>
              <a:buClr>
                <a:srgbClr val="669999"/>
              </a:buClr>
              <a:buSzPct val="80000"/>
            </a:pPr>
            <a:r>
              <a:rPr lang="zh-CN" altLang="en-US" sz="2000" b="1" dirty="0">
                <a:solidFill>
                  <a:srgbClr val="03030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副交感神经：使心跳减慢，血压降低、呼吸减慢，支气管收缩、消化活动加强；</a:t>
            </a:r>
            <a:endParaRPr lang="en-US" altLang="zh-CN" sz="2000" b="1" dirty="0">
              <a:solidFill>
                <a:srgbClr val="03030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ct val="25000"/>
              </a:spcBef>
              <a:buClr>
                <a:srgbClr val="3399FF"/>
              </a:buClr>
              <a:buSzPct val="80000"/>
            </a:pPr>
            <a:endParaRPr lang="zh-CN" altLang="en-US" sz="20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复习思考题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t>一、名词解释</a:t>
            </a:r>
          </a:p>
          <a:p>
            <a:r>
              <a:t>神经中枢、灰质、白质、神经核、脑脊液、脑干</a:t>
            </a:r>
          </a:p>
          <a:p>
            <a:r>
              <a:t>二、选择题</a:t>
            </a:r>
          </a:p>
          <a:p>
            <a:r>
              <a:t>1.机体内最粗的神经是（      ）</a:t>
            </a:r>
          </a:p>
          <a:p>
            <a:r>
              <a:t>A股神经  B闭孔神经  C坐骨神经  D臂前神经  E臀后神经 </a:t>
            </a:r>
          </a:p>
          <a:p>
            <a:r>
              <a:t>2.硬膜外腔麻醉时，将麻醉剂注入硬膜外腔的常用部位是（      ）</a:t>
            </a:r>
          </a:p>
          <a:p>
            <a:r>
              <a:t>A寰枢间隙  B颈胸间隙 C腰荐间隙  D胸腰间隙 E荐尾间隙 </a:t>
            </a:r>
          </a:p>
          <a:p>
            <a:r>
              <a:t>3.滑车神经的纤维成分性质属于（         ）</a:t>
            </a:r>
          </a:p>
          <a:p>
            <a:r>
              <a:t>A感觉神经  B运动神经  C混合神经  D交感神经  E副交感神经</a:t>
            </a:r>
          </a:p>
          <a:p>
            <a:r>
              <a:t>4.分布于视网膜的感觉神经是（       ）</a:t>
            </a:r>
          </a:p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1201420" y="1107440"/>
            <a:ext cx="9144000" cy="6299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1201420" y="2303035"/>
            <a:ext cx="5592417" cy="3261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</a:rPr>
              <a:t>了解神经系统的组成及功能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>
                <a:ea typeface="宋体" panose="02010600030101010101" pitchFamily="2" charset="-122"/>
              </a:rPr>
              <a:t>掌握植物神经的结构和功能特点</a:t>
            </a:r>
            <a:endParaRPr lang="en-US" altLang="zh-CN" dirty="0">
              <a:ea typeface="宋体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</a:rPr>
              <a:t>能识别脑、脊髓的形态结构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5486" y="737870"/>
            <a:ext cx="11387667" cy="3886200"/>
          </a:xfrm>
        </p:spPr>
        <p:txBody>
          <a:bodyPr/>
          <a:p>
            <a:r>
              <a:rPr>
                <a:sym typeface="+mn-ea"/>
              </a:rPr>
              <a:t>A眼神经 B视神经 C外展神经  D动眼神经  E滑车神经 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5.分布到内脏器官、平滑肌、心肌和腺体的神经称为内脏神经，其中的传出神经是（      ）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A中枢神经 B脊神经 C感觉神经 D脑神经 E植物神经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6.脊髓麻醉是将麻醉剂注入（         ）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A脊硬膜 B脊蛛网膜 C脊软膜 D硬膜外腔 E蛛网膜下腔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7.脊膜中最薄而紧贴在脊髓表面的是（       ）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A脊硬膜 B脊蛛网膜 C脊软膜 D硬膜外腔 E蛛网膜下腔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8.脊髓腔的最内层称为（         ）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A脊外膜 B脊内膜 C脊蛛网膜 D脊硬膜 E脊软膜 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9.脊硬膜与椎管之间的腔隙是（        ）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A硬膜外腔  B脊髓中央管 C蛛网膜下腔 D硬膜下腔 E蛛网膜内腔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10.牛髂下腹神经来自（         ）</a:t>
            </a:r>
            <a:endParaRPr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复习思考题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>
                <a:sym typeface="+mn-ea"/>
              </a:rPr>
              <a:t>A最后胸神经  B第1腰神经 C第2肾神经 D第3腰神经 E第4腰神经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11.4岁犬，下颌下垂，颊部、下颌齿槽和下颌感觉减退，咬肌萎缩，不能咀嚼饲料。初步诊断为脑神经麻痹。该神经为（       ）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A迷走神经 B舌咽神经 C面神经 D三叉神经  E舌下神经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12.脊髓灰质横切面呈（       ）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A立方形 B扁平形  C蝴蝶形 D三角形 E卵圆形 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三、简答论述题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1．简述神经系统的组成和功能。</a:t>
            </a:r>
            <a:endParaRPr>
              <a:sym typeface="+mn-ea"/>
            </a:endParaRPr>
          </a:p>
          <a:p>
            <a:r>
              <a:rPr>
                <a:sym typeface="+mn-ea"/>
              </a:rPr>
              <a:t>2. 简述交感神经与副交感神经的机能。</a:t>
            </a:r>
            <a:endParaRPr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0"/>
          <p:cNvSpPr/>
          <p:nvPr/>
        </p:nvSpPr>
        <p:spPr bwMode="auto">
          <a:xfrm>
            <a:off x="2610092" y="2319134"/>
            <a:ext cx="381000" cy="2362200"/>
          </a:xfrm>
          <a:prstGeom prst="leftBrace">
            <a:avLst>
              <a:gd name="adj1" fmla="val 51667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Text Box 33"/>
          <p:cNvSpPr txBox="1">
            <a:spLocks noChangeArrowheads="1"/>
          </p:cNvSpPr>
          <p:nvPr/>
        </p:nvSpPr>
        <p:spPr bwMode="auto">
          <a:xfrm>
            <a:off x="5036631" y="5269398"/>
            <a:ext cx="543844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Arial Black" panose="020B0A04020102020204" pitchFamily="34" charset="0"/>
              </a:rPr>
              <a:t> </a:t>
            </a:r>
            <a:r>
              <a:rPr lang="zh-CN" altLang="en-US" sz="2400" b="1" dirty="0">
                <a:solidFill>
                  <a:srgbClr val="0000CC"/>
                </a:solidFill>
                <a:latin typeface="Arial Black" panose="020B0A04020102020204" pitchFamily="34" charset="0"/>
              </a:rPr>
              <a:t>植物性神经（与内脏器官相连又称内脏神经）</a:t>
            </a:r>
            <a:endParaRPr lang="zh-CN" altLang="en-US" sz="2400" b="1" dirty="0">
              <a:solidFill>
                <a:srgbClr val="0000CC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674007" y="2442033"/>
            <a:ext cx="46783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latin typeface="Arial Black" panose="020B0A04020102020204" pitchFamily="34" charset="0"/>
              </a:rPr>
              <a:t>脊髓</a:t>
            </a:r>
            <a:r>
              <a:rPr lang="zh-CN" altLang="en-U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（位于椎管，是许多简单反射的中枢）</a:t>
            </a:r>
            <a:endParaRPr lang="zh-CN" altLang="en-US" sz="2400" b="1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AutoShape 24"/>
          <p:cNvSpPr/>
          <p:nvPr/>
        </p:nvSpPr>
        <p:spPr bwMode="auto">
          <a:xfrm>
            <a:off x="4955525" y="4077671"/>
            <a:ext cx="503237" cy="1368425"/>
          </a:xfrm>
          <a:prstGeom prst="leftBrace">
            <a:avLst>
              <a:gd name="adj1" fmla="val 2266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auto">
          <a:xfrm>
            <a:off x="5116054" y="3649838"/>
            <a:ext cx="2089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zh-CN" altLang="zh-CN" sz="3600" b="1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AutoShape 27"/>
          <p:cNvSpPr/>
          <p:nvPr/>
        </p:nvSpPr>
        <p:spPr bwMode="auto">
          <a:xfrm>
            <a:off x="7476475" y="3502994"/>
            <a:ext cx="358775" cy="935038"/>
          </a:xfrm>
          <a:prstGeom prst="leftBrace">
            <a:avLst>
              <a:gd name="adj1" fmla="val 21718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4951095" y="3571693"/>
            <a:ext cx="4678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latin typeface="Arial Black" panose="020B0A04020102020204" pitchFamily="34" charset="0"/>
              </a:rPr>
              <a:t>脑神经（与脑相连）</a:t>
            </a:r>
            <a:endParaRPr lang="zh-CN" altLang="en-US" sz="2400" b="1" dirty="0">
              <a:solidFill>
                <a:srgbClr val="0000CC"/>
              </a:solidFill>
              <a:latin typeface="Arial Black" panose="020B0A04020102020204" pitchFamily="34" charset="0"/>
            </a:endParaRPr>
          </a:p>
        </p:txBody>
      </p:sp>
      <p:sp>
        <p:nvSpPr>
          <p:cNvPr id="39" name="Text Box 29"/>
          <p:cNvSpPr txBox="1">
            <a:spLocks noChangeArrowheads="1"/>
          </p:cNvSpPr>
          <p:nvPr/>
        </p:nvSpPr>
        <p:spPr bwMode="auto">
          <a:xfrm>
            <a:off x="4907513" y="4400368"/>
            <a:ext cx="5026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latin typeface="Arial Black" panose="020B0A04020102020204" pitchFamily="34" charset="0"/>
              </a:rPr>
              <a:t>脊神经（与脊髓相连）</a:t>
            </a:r>
            <a:endParaRPr lang="zh-CN" altLang="en-US" sz="2400" b="1" dirty="0">
              <a:solidFill>
                <a:srgbClr val="0000CC"/>
              </a:solidFill>
              <a:latin typeface="Arial Black" panose="020B0A04020102020204" pitchFamily="34" charset="0"/>
            </a:endParaRPr>
          </a:p>
        </p:txBody>
      </p:sp>
      <p:sp>
        <p:nvSpPr>
          <p:cNvPr id="41" name="Text Box 35"/>
          <p:cNvSpPr txBox="1">
            <a:spLocks noChangeArrowheads="1"/>
          </p:cNvSpPr>
          <p:nvPr/>
        </p:nvSpPr>
        <p:spPr bwMode="auto">
          <a:xfrm>
            <a:off x="1991304" y="2927641"/>
            <a:ext cx="55399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神经系统</a:t>
            </a:r>
            <a:endParaRPr lang="zh-CN" altLang="en-US" sz="2400" b="1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3" name="AutoShape 36"/>
          <p:cNvSpPr/>
          <p:nvPr/>
        </p:nvSpPr>
        <p:spPr bwMode="auto">
          <a:xfrm>
            <a:off x="2935532" y="2212772"/>
            <a:ext cx="503237" cy="2303462"/>
          </a:xfrm>
          <a:prstGeom prst="leftBrace">
            <a:avLst>
              <a:gd name="adj1" fmla="val 38144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5" name="Text Box 37"/>
          <p:cNvSpPr txBox="1">
            <a:spLocks noChangeArrowheads="1"/>
          </p:cNvSpPr>
          <p:nvPr/>
        </p:nvSpPr>
        <p:spPr bwMode="auto">
          <a:xfrm>
            <a:off x="2905129" y="2082704"/>
            <a:ext cx="23764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latin typeface="Arial Black" panose="020B0A04020102020204" pitchFamily="34" charset="0"/>
              </a:rPr>
              <a:t>中枢神经</a:t>
            </a:r>
            <a:endParaRPr lang="zh-CN" altLang="en-US" sz="2400" b="1" dirty="0">
              <a:solidFill>
                <a:srgbClr val="0000CC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Text Box 38"/>
          <p:cNvSpPr txBox="1">
            <a:spLocks noChangeArrowheads="1"/>
          </p:cNvSpPr>
          <p:nvPr/>
        </p:nvSpPr>
        <p:spPr bwMode="auto">
          <a:xfrm>
            <a:off x="2955374" y="4415471"/>
            <a:ext cx="2089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latin typeface="Arial Black" panose="020B0A04020102020204" pitchFamily="34" charset="0"/>
              </a:rPr>
              <a:t>外周神经</a:t>
            </a:r>
            <a:endParaRPr lang="zh-CN" altLang="en-US" sz="2400" b="1" dirty="0">
              <a:solidFill>
                <a:srgbClr val="0000CC"/>
              </a:solidFill>
              <a:latin typeface="Arial Black" panose="020B0A04020102020204" pitchFamily="34" charset="0"/>
            </a:endParaRPr>
          </a:p>
        </p:txBody>
      </p:sp>
      <p:sp>
        <p:nvSpPr>
          <p:cNvPr id="49" name="AutoShape 39"/>
          <p:cNvSpPr/>
          <p:nvPr/>
        </p:nvSpPr>
        <p:spPr bwMode="auto">
          <a:xfrm>
            <a:off x="4968777" y="1520138"/>
            <a:ext cx="503237" cy="1582738"/>
          </a:xfrm>
          <a:prstGeom prst="leftBrace">
            <a:avLst>
              <a:gd name="adj1" fmla="val 26209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1" name="Text Box 40"/>
          <p:cNvSpPr txBox="1">
            <a:spLocks noChangeArrowheads="1"/>
          </p:cNvSpPr>
          <p:nvPr/>
        </p:nvSpPr>
        <p:spPr bwMode="auto">
          <a:xfrm>
            <a:off x="4671276" y="1515517"/>
            <a:ext cx="3816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latin typeface="Arial Black" panose="020B0A04020102020204" pitchFamily="34" charset="0"/>
              </a:rPr>
              <a:t>脑</a:t>
            </a:r>
            <a:r>
              <a:rPr lang="zh-CN" altLang="en-U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（位于颅腔）</a:t>
            </a:r>
            <a:endParaRPr lang="zh-CN" altLang="en-US" sz="2400" b="1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3" name="AutoShape 50"/>
          <p:cNvSpPr/>
          <p:nvPr/>
        </p:nvSpPr>
        <p:spPr bwMode="auto">
          <a:xfrm>
            <a:off x="4272814" y="1720082"/>
            <a:ext cx="398463" cy="1101801"/>
          </a:xfrm>
          <a:prstGeom prst="leftBrace">
            <a:avLst>
              <a:gd name="adj1" fmla="val 24170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5" name="AutoShape 51"/>
          <p:cNvSpPr/>
          <p:nvPr/>
        </p:nvSpPr>
        <p:spPr bwMode="auto">
          <a:xfrm>
            <a:off x="4773120" y="3843760"/>
            <a:ext cx="249238" cy="1717675"/>
          </a:xfrm>
          <a:prstGeom prst="leftBrace">
            <a:avLst>
              <a:gd name="adj1" fmla="val 57431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2763332" y="4769959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20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联络中枢神经和</a:t>
            </a:r>
            <a:endParaRPr lang="en-US" altLang="zh-CN" sz="20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其他系统器官</a:t>
            </a:r>
            <a:r>
              <a:rPr lang="zh-CN" altLang="en-US" sz="20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0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9" name="右大括号 58"/>
          <p:cNvSpPr/>
          <p:nvPr/>
        </p:nvSpPr>
        <p:spPr>
          <a:xfrm>
            <a:off x="8066638" y="3660999"/>
            <a:ext cx="250477" cy="997058"/>
          </a:xfrm>
          <a:prstGeom prst="rightBrace">
            <a:avLst>
              <a:gd name="adj1" fmla="val 8333"/>
              <a:gd name="adj2" fmla="val 52839"/>
            </a:avLst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33CC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341470" y="3897919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CC"/>
                </a:solidFill>
                <a:latin typeface="Arial" panose="020B0604020202020204"/>
                <a:ea typeface="宋体" panose="02010600030101010101" pitchFamily="2" charset="-122"/>
              </a:rPr>
              <a:t>躯体神经</a:t>
            </a:r>
            <a:endParaRPr lang="zh-CN" altLang="en-US" sz="2400" b="1" dirty="0">
              <a:solidFill>
                <a:srgbClr val="0000CC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16054" y="632806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一、神经系统的组成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mp710264_1422066845037_1_th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80770" y="896620"/>
            <a:ext cx="9424035" cy="49707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9325" y="2496185"/>
            <a:ext cx="2174240" cy="3809365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3215680" y="3051302"/>
            <a:ext cx="64807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208039" y="5405938"/>
            <a:ext cx="64807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00190" y="2538730"/>
            <a:ext cx="4560570" cy="35115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脊髓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位置：椎管内，呈稍扁圆柱状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结构：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灰质 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脊髓中部，呈蝴蝶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形，颜色较深；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白质 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外周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颜色较浅；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在灰质中央有一个脊髓中央管。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47107" y="460527"/>
            <a:ext cx="2350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（一）中枢神经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脊髓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pic>
        <p:nvPicPr>
          <p:cNvPr id="199684" name="图片 199683" descr="脊髓横断面2 拷贝"/>
          <p:cNvPicPr>
            <a:picLocks noChangeAspect="1"/>
          </p:cNvPicPr>
          <p:nvPr/>
        </p:nvPicPr>
        <p:blipFill>
          <a:blip r:embed="rId2"/>
          <a:srcRect l="1477" t="1808" r="1730" b="6105"/>
          <a:stretch>
            <a:fillRect/>
          </a:stretch>
        </p:blipFill>
        <p:spPr>
          <a:xfrm>
            <a:off x="3105785" y="2555875"/>
            <a:ext cx="3383280" cy="36969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6462" y="1715212"/>
            <a:ext cx="8610262" cy="3913756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933364" y="5760544"/>
            <a:ext cx="8051068" cy="85721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脑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位于颅腔内，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是神经系统的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高级中枢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。脑分为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大脑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小脑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脑干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三部分。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47107" y="460527"/>
            <a:ext cx="232537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（一）中枢神经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脑 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6462" y="1715212"/>
            <a:ext cx="8610262" cy="3913756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933364" y="5760544"/>
            <a:ext cx="8051068" cy="85721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脑是神经系统的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高级中枢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脑分为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大脑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小脑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脑干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三部分。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47107" y="460527"/>
            <a:ext cx="2350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（一）中枢神经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脑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57020" y="5229225"/>
            <a:ext cx="9738995" cy="106172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大脑皮质是覆盖在大脑半球表面的灰质层，表面有许多沟状凹陷，称为脑沟，脑沟之间有弯曲的隆起，称脑回。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功能：是产生条件反射和精细感觉，控制对侧机体一切活动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6425" y="1410970"/>
            <a:ext cx="3420745" cy="34378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47107" y="460527"/>
            <a:ext cx="2350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（一）中枢神经</a:t>
            </a: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脑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（一）中枢神经</a:t>
            </a:r>
            <a:br>
              <a:rPr lang="en-US" altLang="zh-CN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</a:br>
            <a:r>
              <a:rPr lang="en-US" altLang="zh-CN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脑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4995" y="2473960"/>
            <a:ext cx="6205855" cy="28022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>
              <a:lnSpc>
                <a:spcPct val="105000"/>
              </a:lnSpc>
              <a:buNone/>
            </a:pPr>
            <a:r>
              <a:rPr lang="zh-CN" altLang="en-US" sz="2400" b="1" dirty="0">
                <a:solidFill>
                  <a:srgbClr val="008000"/>
                </a:solidFill>
                <a:latin typeface="宋体" panose="02010600030101010101" pitchFamily="2" charset="-122"/>
                <a:sym typeface="+mn-ea"/>
              </a:rPr>
              <a:t>小脑</a:t>
            </a:r>
            <a:endParaRPr lang="zh-CN" altLang="en-US" sz="2400" b="1" dirty="0">
              <a:solidFill>
                <a:srgbClr val="008000"/>
              </a:solidFill>
              <a:latin typeface="宋体" panose="02010600030101010101" pitchFamily="2" charset="-122"/>
              <a:sym typeface="+mn-ea"/>
            </a:endParaRPr>
          </a:p>
          <a:p>
            <a:pPr lvl="0">
              <a:lnSpc>
                <a:spcPct val="105000"/>
              </a:lnSpc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sym typeface="+mn-ea"/>
              </a:rPr>
              <a:t>形状：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略呈球形，大脑后方、延髓和脑桥的背侧。</a:t>
            </a:r>
            <a:r>
              <a:rPr lang="zh-CN" altLang="en-US" sz="2400" b="1" dirty="0">
                <a:solidFill>
                  <a:srgbClr val="008000"/>
                </a:solidFill>
                <a:latin typeface="Times New Roman" panose="02020603050405020304" pitchFamily="18" charset="0"/>
                <a:sym typeface="+mn-ea"/>
              </a:rPr>
              <a:t>分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>
              <a:lnSpc>
                <a:spcPct val="105000"/>
              </a:lnSpc>
              <a:buNone/>
            </a:pPr>
            <a:r>
              <a:rPr lang="zh-CN" altLang="en-US" sz="2400" b="1" dirty="0">
                <a:solidFill>
                  <a:srgbClr val="008000"/>
                </a:solidFill>
                <a:latin typeface="Times New Roman" panose="02020603050405020304" pitchFamily="18" charset="0"/>
                <a:sym typeface="+mn-ea"/>
              </a:rPr>
              <a:t>    中间蚓部：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>
              <a:lnSpc>
                <a:spcPct val="105000"/>
              </a:lnSpc>
              <a:buNone/>
            </a:pPr>
            <a:r>
              <a:rPr lang="zh-CN" altLang="en-US" sz="2400" b="1" dirty="0">
                <a:solidFill>
                  <a:srgbClr val="008000"/>
                </a:solidFill>
                <a:latin typeface="Times New Roman" panose="02020603050405020304" pitchFamily="18" charset="0"/>
                <a:sym typeface="+mn-ea"/>
              </a:rPr>
              <a:t>    左右小脑半球：灰质在表层，白质呈树枝状在深部。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>
              <a:lnSpc>
                <a:spcPct val="105000"/>
              </a:lnSpc>
              <a:buNone/>
            </a:pPr>
            <a:r>
              <a:rPr lang="zh-CN" altLang="en-US" sz="2400" b="1" dirty="0">
                <a:solidFill>
                  <a:srgbClr val="000000"/>
                </a:solidFill>
                <a:ea typeface="ˎ̥"/>
                <a:sym typeface="+mn-ea"/>
              </a:rPr>
              <a:t>功能：调节肌紧张、运动准确性及协调性</a:t>
            </a:r>
            <a:endParaRPr lang="zh-CN" altLang="en-US" sz="2400"/>
          </a:p>
        </p:txBody>
      </p:sp>
      <p:pic>
        <p:nvPicPr>
          <p:cNvPr id="204803" name="内容占位符 204802" descr="P001177-1"/>
          <p:cNvPicPr>
            <a:picLocks noChangeAspect="1"/>
          </p:cNvPicPr>
          <p:nvPr>
            <p:ph idx="1"/>
          </p:nvPr>
        </p:nvPicPr>
        <p:blipFill>
          <a:blip r:embed="rId1">
            <a:lum bright="-6000" contrast="42000"/>
          </a:blip>
          <a:stretch>
            <a:fillRect/>
          </a:stretch>
        </p:blipFill>
        <p:spPr>
          <a:xfrm>
            <a:off x="6939915" y="2186305"/>
            <a:ext cx="4755515" cy="39014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2442</Words>
  <Application>WPS 演示</Application>
  <PresentationFormat>宽屏</PresentationFormat>
  <Paragraphs>193</Paragraphs>
  <Slides>21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Arial</vt:lpstr>
      <vt:lpstr>Arial Black</vt:lpstr>
      <vt:lpstr>Times New Roman</vt:lpstr>
      <vt:lpstr>ˎ̥</vt:lpstr>
      <vt:lpstr>Segoe Print</vt:lpstr>
      <vt:lpstr>微软雅黑</vt:lpstr>
      <vt:lpstr>Arial Unicode MS</vt:lpstr>
      <vt:lpstr>楷体</vt:lpstr>
      <vt:lpstr>Tahoma</vt:lpstr>
      <vt:lpstr>MS PGothic</vt:lpstr>
      <vt:lpstr>古瓶荷花</vt:lpstr>
      <vt:lpstr>主题1</vt:lpstr>
      <vt:lpstr>1_古瓶荷花</vt:lpstr>
      <vt:lpstr>Photoshop.Image.6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（一）中枢神经 2.脑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复习思考题</vt:lpstr>
      <vt:lpstr>PowerPoint 演示文稿</vt:lpstr>
      <vt:lpstr>复习思考题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cao manman</dc:creator>
  <cp:lastModifiedBy>周生生</cp:lastModifiedBy>
  <cp:revision>4</cp:revision>
  <dcterms:created xsi:type="dcterms:W3CDTF">2020-11-06T17:44:00Z</dcterms:created>
  <dcterms:modified xsi:type="dcterms:W3CDTF">2020-11-21T15:19:21Z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